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2"/>
  </p:notesMasterIdLst>
  <p:sldIdLst>
    <p:sldId id="256" r:id="rId2"/>
    <p:sldId id="275" r:id="rId3"/>
    <p:sldId id="274" r:id="rId4"/>
    <p:sldId id="276" r:id="rId5"/>
    <p:sldId id="277" r:id="rId6"/>
    <p:sldId id="279" r:id="rId7"/>
    <p:sldId id="278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8312" autoAdjust="0"/>
  </p:normalViewPr>
  <p:slideViewPr>
    <p:cSldViewPr>
      <p:cViewPr varScale="1">
        <p:scale>
          <a:sx n="72" d="100"/>
          <a:sy n="72" d="100"/>
        </p:scale>
        <p:origin x="169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页眉占位符 128001">
            <a:extLst>
              <a:ext uri="{FF2B5EF4-FFF2-40B4-BE49-F238E27FC236}">
                <a16:creationId xmlns:a16="http://schemas.microsoft.com/office/drawing/2014/main" id="{14EE8928-42EA-44A0-874D-F0B9500501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spcBef>
                <a:spcPct val="20000"/>
              </a:spcBef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8003" name="日期占位符 128002">
            <a:extLst>
              <a:ext uri="{FF2B5EF4-FFF2-40B4-BE49-F238E27FC236}">
                <a16:creationId xmlns:a16="http://schemas.microsoft.com/office/drawing/2014/main" id="{4C9CC0AB-F82B-4F8B-A5C5-4D1582C1D6C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spcBef>
                <a:spcPct val="20000"/>
              </a:spcBef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6" name="幻灯片图像占位符 128003">
            <a:extLst>
              <a:ext uri="{FF2B5EF4-FFF2-40B4-BE49-F238E27FC236}">
                <a16:creationId xmlns:a16="http://schemas.microsoft.com/office/drawing/2014/main" id="{6CCDFF4E-FA13-422B-9608-D58D8FBEC74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文本占位符 128004">
            <a:extLst>
              <a:ext uri="{FF2B5EF4-FFF2-40B4-BE49-F238E27FC236}">
                <a16:creationId xmlns:a16="http://schemas.microsoft.com/office/drawing/2014/main" id="{0570877C-BB40-4474-9BB6-EDFCD4B62822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28006" name="页脚占位符 128005">
            <a:extLst>
              <a:ext uri="{FF2B5EF4-FFF2-40B4-BE49-F238E27FC236}">
                <a16:creationId xmlns:a16="http://schemas.microsoft.com/office/drawing/2014/main" id="{02B71780-E047-46DC-9607-DBA52638C3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eaLnBrk="1" hangingPunct="1">
              <a:spcBef>
                <a:spcPct val="20000"/>
              </a:spcBef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8007" name="灯片编号占位符 128006">
            <a:extLst>
              <a:ext uri="{FF2B5EF4-FFF2-40B4-BE49-F238E27FC236}">
                <a16:creationId xmlns:a16="http://schemas.microsoft.com/office/drawing/2014/main" id="{791EAE43-82F0-4DAB-9D9E-F5691EE82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defRPr sz="1200" smtClean="0"/>
            </a:lvl1pPr>
          </a:lstStyle>
          <a:p>
            <a:pPr>
              <a:defRPr/>
            </a:pPr>
            <a:fld id="{7F8E5D8C-EB34-458F-9972-D5E9D11A1C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4817">
            <a:extLst>
              <a:ext uri="{FF2B5EF4-FFF2-40B4-BE49-F238E27FC236}">
                <a16:creationId xmlns:a16="http://schemas.microsoft.com/office/drawing/2014/main" id="{45715CBE-D5D7-4D37-8DF5-C86E5CFCE86E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组合 34818">
              <a:extLst>
                <a:ext uri="{FF2B5EF4-FFF2-40B4-BE49-F238E27FC236}">
                  <a16:creationId xmlns:a16="http://schemas.microsoft.com/office/drawing/2014/main" id="{10243537-DCEA-47B2-AAAD-EA5A0BD575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矩形 34819">
                <a:extLst>
                  <a:ext uri="{FF2B5EF4-FFF2-40B4-BE49-F238E27FC236}">
                    <a16:creationId xmlns:a16="http://schemas.microsoft.com/office/drawing/2014/main" id="{63D7777B-254E-42BC-9D07-D17AB6F37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" name="矩形 34820">
                <a:extLst>
                  <a:ext uri="{FF2B5EF4-FFF2-40B4-BE49-F238E27FC236}">
                    <a16:creationId xmlns:a16="http://schemas.microsoft.com/office/drawing/2014/main" id="{49160CEB-FDD9-4FD4-8715-8BFD6473F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6" name="组合 34821">
              <a:extLst>
                <a:ext uri="{FF2B5EF4-FFF2-40B4-BE49-F238E27FC236}">
                  <a16:creationId xmlns:a16="http://schemas.microsoft.com/office/drawing/2014/main" id="{0CD9B99D-9345-42FD-A401-72963F6406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矩形 34822">
                <a:extLst>
                  <a:ext uri="{FF2B5EF4-FFF2-40B4-BE49-F238E27FC236}">
                    <a16:creationId xmlns:a16="http://schemas.microsoft.com/office/drawing/2014/main" id="{9C5A2F50-AAA1-4968-B550-0D4CCA938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" name="矩形 34823">
                <a:extLst>
                  <a:ext uri="{FF2B5EF4-FFF2-40B4-BE49-F238E27FC236}">
                    <a16:creationId xmlns:a16="http://schemas.microsoft.com/office/drawing/2014/main" id="{E108C08A-09FD-4C1C-A25E-A91F0E582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7" name="矩形 34824">
              <a:extLst>
                <a:ext uri="{FF2B5EF4-FFF2-40B4-BE49-F238E27FC236}">
                  <a16:creationId xmlns:a16="http://schemas.microsoft.com/office/drawing/2014/main" id="{F6CCE64D-AC38-4588-A2B8-DCBB83CD4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矩形 34825">
              <a:extLst>
                <a:ext uri="{FF2B5EF4-FFF2-40B4-BE49-F238E27FC236}">
                  <a16:creationId xmlns:a16="http://schemas.microsoft.com/office/drawing/2014/main" id="{BF589948-F334-483E-87B2-945FC1E7F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" name="矩形 34826">
              <a:extLst>
                <a:ext uri="{FF2B5EF4-FFF2-40B4-BE49-F238E27FC236}">
                  <a16:creationId xmlns:a16="http://schemas.microsoft.com/office/drawing/2014/main" id="{8CAA6985-4886-475D-8FD9-6A47FEF2FF4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4828" name="标题 34827"/>
          <p:cNvSpPr>
            <a:spLocks noGrp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lvl="0">
              <a:buClrTx/>
              <a:buSzTx/>
              <a:buFontTx/>
              <a:defRPr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34829" name="副标题 34828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 algn="ctr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folHlink"/>
              </a:buClr>
              <a:buSzPct val="5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accent2"/>
              </a:buClr>
              <a:buSzPct val="55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accent1"/>
              </a:buClr>
              <a:buSzPct val="50000"/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noProof="1"/>
              <a:t>单击此处编辑母版副标题样式</a:t>
            </a:r>
          </a:p>
        </p:txBody>
      </p:sp>
      <p:sp>
        <p:nvSpPr>
          <p:cNvPr id="14" name="日期占位符 34829">
            <a:extLst>
              <a:ext uri="{FF2B5EF4-FFF2-40B4-BE49-F238E27FC236}">
                <a16:creationId xmlns:a16="http://schemas.microsoft.com/office/drawing/2014/main" id="{1C434A87-8C10-4E1C-87A5-2D0ADD544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240D6CFA-BF69-49E7-A394-0AC93479114B}" type="datetime1">
              <a:rPr lang="zh-CN" altLang="en-US"/>
              <a:pPr>
                <a:defRPr/>
              </a:pPr>
              <a:t>2020/3/6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5" name="页脚占位符 34830">
            <a:extLst>
              <a:ext uri="{FF2B5EF4-FFF2-40B4-BE49-F238E27FC236}">
                <a16:creationId xmlns:a16="http://schemas.microsoft.com/office/drawing/2014/main" id="{3964AF46-831F-4CA9-82C9-78073ED9B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 algn="ctr"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34831">
            <a:extLst>
              <a:ext uri="{FF2B5EF4-FFF2-40B4-BE49-F238E27FC236}">
                <a16:creationId xmlns:a16="http://schemas.microsoft.com/office/drawing/2014/main" id="{2902C608-7081-45EA-AB32-7347CD88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D34CEE2-B3BD-49AF-AA35-688A79ADB796}" type="slidenum">
              <a:rPr lang="zh-CN" altLang="en-US"/>
              <a:pPr>
                <a:defRPr/>
              </a:p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9178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3802">
            <a:extLst>
              <a:ext uri="{FF2B5EF4-FFF2-40B4-BE49-F238E27FC236}">
                <a16:creationId xmlns:a16="http://schemas.microsoft.com/office/drawing/2014/main" id="{3FEECCC9-B278-41F8-95FB-546FCE77CD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33803">
            <a:extLst>
              <a:ext uri="{FF2B5EF4-FFF2-40B4-BE49-F238E27FC236}">
                <a16:creationId xmlns:a16="http://schemas.microsoft.com/office/drawing/2014/main" id="{83BA747C-2E25-40BB-A5D7-DDC87F6AB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3804">
            <a:extLst>
              <a:ext uri="{FF2B5EF4-FFF2-40B4-BE49-F238E27FC236}">
                <a16:creationId xmlns:a16="http://schemas.microsoft.com/office/drawing/2014/main" id="{A167FE9A-FC45-4C71-B2FD-E25A982E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C6C6FE-6A24-45E6-BE8B-50413AEDD0B6}" type="slidenum">
              <a:rPr lang="zh-CN" altLang="en-US"/>
              <a:pPr>
                <a:defRPr/>
              </a:p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9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1" y="214313"/>
            <a:ext cx="1951038" cy="59182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40009" cy="59182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3802">
            <a:extLst>
              <a:ext uri="{FF2B5EF4-FFF2-40B4-BE49-F238E27FC236}">
                <a16:creationId xmlns:a16="http://schemas.microsoft.com/office/drawing/2014/main" id="{1FC26AA6-B4C5-48E0-855C-B7E1C84F54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33803">
            <a:extLst>
              <a:ext uri="{FF2B5EF4-FFF2-40B4-BE49-F238E27FC236}">
                <a16:creationId xmlns:a16="http://schemas.microsoft.com/office/drawing/2014/main" id="{0C3C48EE-7266-446A-A8A2-5A281E2BA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3804">
            <a:extLst>
              <a:ext uri="{FF2B5EF4-FFF2-40B4-BE49-F238E27FC236}">
                <a16:creationId xmlns:a16="http://schemas.microsoft.com/office/drawing/2014/main" id="{11478EB3-4851-422A-A3ED-9B0A134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33BF9-CE43-4869-8466-71FD5D335F04}" type="slidenum">
              <a:rPr lang="zh-CN" altLang="en-US"/>
              <a:pPr>
                <a:defRPr/>
              </a:p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859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3802">
            <a:extLst>
              <a:ext uri="{FF2B5EF4-FFF2-40B4-BE49-F238E27FC236}">
                <a16:creationId xmlns:a16="http://schemas.microsoft.com/office/drawing/2014/main" id="{787F81B0-ABF3-423A-908A-6382292EF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33803">
            <a:extLst>
              <a:ext uri="{FF2B5EF4-FFF2-40B4-BE49-F238E27FC236}">
                <a16:creationId xmlns:a16="http://schemas.microsoft.com/office/drawing/2014/main" id="{30B6F187-2D69-4D0B-8D06-9E54EB30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3804">
            <a:extLst>
              <a:ext uri="{FF2B5EF4-FFF2-40B4-BE49-F238E27FC236}">
                <a16:creationId xmlns:a16="http://schemas.microsoft.com/office/drawing/2014/main" id="{317F3478-8602-4104-8681-9FFA6A13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D73DF-FECD-43F8-B80E-DEB328C5FD77}" type="slidenum">
              <a:rPr lang="zh-CN" altLang="en-US"/>
              <a:pPr>
                <a:defRPr/>
              </a:p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42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3802">
            <a:extLst>
              <a:ext uri="{FF2B5EF4-FFF2-40B4-BE49-F238E27FC236}">
                <a16:creationId xmlns:a16="http://schemas.microsoft.com/office/drawing/2014/main" id="{6DA1CDCC-7D2F-44EF-A1CA-7A63DD3E3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33803">
            <a:extLst>
              <a:ext uri="{FF2B5EF4-FFF2-40B4-BE49-F238E27FC236}">
                <a16:creationId xmlns:a16="http://schemas.microsoft.com/office/drawing/2014/main" id="{972ADA57-DE51-4A11-8CFF-17751701B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3804">
            <a:extLst>
              <a:ext uri="{FF2B5EF4-FFF2-40B4-BE49-F238E27FC236}">
                <a16:creationId xmlns:a16="http://schemas.microsoft.com/office/drawing/2014/main" id="{89EC8418-36E9-4C3E-915F-30549408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20C958-912D-4769-809A-9EB22323F115}" type="slidenum">
              <a:rPr lang="zh-CN" altLang="en-US"/>
              <a:pPr>
                <a:defRPr/>
              </a:p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22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08476" cy="41148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6612" y="2017713"/>
            <a:ext cx="3808476" cy="41148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3802">
            <a:extLst>
              <a:ext uri="{FF2B5EF4-FFF2-40B4-BE49-F238E27FC236}">
                <a16:creationId xmlns:a16="http://schemas.microsoft.com/office/drawing/2014/main" id="{F1C6C7AC-ADDC-4039-B572-241D770C95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33803">
            <a:extLst>
              <a:ext uri="{FF2B5EF4-FFF2-40B4-BE49-F238E27FC236}">
                <a16:creationId xmlns:a16="http://schemas.microsoft.com/office/drawing/2014/main" id="{F10B04BE-15E3-4FB9-8343-363BC2709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3804">
            <a:extLst>
              <a:ext uri="{FF2B5EF4-FFF2-40B4-BE49-F238E27FC236}">
                <a16:creationId xmlns:a16="http://schemas.microsoft.com/office/drawing/2014/main" id="{846907FB-A0A7-4F9C-8082-B0E89C42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0E92D-1783-449D-AE5E-F8E96994F667}" type="slidenum">
              <a:rPr lang="zh-CN" altLang="en-US"/>
              <a:pPr>
                <a:defRPr/>
              </a:p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26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3802">
            <a:extLst>
              <a:ext uri="{FF2B5EF4-FFF2-40B4-BE49-F238E27FC236}">
                <a16:creationId xmlns:a16="http://schemas.microsoft.com/office/drawing/2014/main" id="{E62A885A-088B-44D3-957B-2D6DA11DC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33803">
            <a:extLst>
              <a:ext uri="{FF2B5EF4-FFF2-40B4-BE49-F238E27FC236}">
                <a16:creationId xmlns:a16="http://schemas.microsoft.com/office/drawing/2014/main" id="{0ACFC8F8-6475-497B-972A-C726CCD0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3804">
            <a:extLst>
              <a:ext uri="{FF2B5EF4-FFF2-40B4-BE49-F238E27FC236}">
                <a16:creationId xmlns:a16="http://schemas.microsoft.com/office/drawing/2014/main" id="{EAD75EBA-F274-408A-B814-13D713704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D656A-BA70-4D77-8613-50AE9A1ED229}" type="slidenum">
              <a:rPr lang="zh-CN" altLang="en-US"/>
              <a:pPr>
                <a:defRPr/>
              </a:p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4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3802">
            <a:extLst>
              <a:ext uri="{FF2B5EF4-FFF2-40B4-BE49-F238E27FC236}">
                <a16:creationId xmlns:a16="http://schemas.microsoft.com/office/drawing/2014/main" id="{DAB79472-507F-424B-AB99-11B396C62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3803">
            <a:extLst>
              <a:ext uri="{FF2B5EF4-FFF2-40B4-BE49-F238E27FC236}">
                <a16:creationId xmlns:a16="http://schemas.microsoft.com/office/drawing/2014/main" id="{4E9F80FB-56D7-4C79-A1BB-E18281B5F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3804">
            <a:extLst>
              <a:ext uri="{FF2B5EF4-FFF2-40B4-BE49-F238E27FC236}">
                <a16:creationId xmlns:a16="http://schemas.microsoft.com/office/drawing/2014/main" id="{2EE5924C-3ED0-4D51-8166-DC0F7B75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D4095E-D26E-47A9-9981-1E507D6DAB72}" type="slidenum">
              <a:rPr lang="zh-CN" altLang="en-US"/>
              <a:pPr>
                <a:defRPr/>
              </a:p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414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3802">
            <a:extLst>
              <a:ext uri="{FF2B5EF4-FFF2-40B4-BE49-F238E27FC236}">
                <a16:creationId xmlns:a16="http://schemas.microsoft.com/office/drawing/2014/main" id="{D0E7602C-AB09-4494-B2D1-42AC03D4C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33803">
            <a:extLst>
              <a:ext uri="{FF2B5EF4-FFF2-40B4-BE49-F238E27FC236}">
                <a16:creationId xmlns:a16="http://schemas.microsoft.com/office/drawing/2014/main" id="{5D939FF3-8F7D-4D2E-8EA6-1CB889E34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3804">
            <a:extLst>
              <a:ext uri="{FF2B5EF4-FFF2-40B4-BE49-F238E27FC236}">
                <a16:creationId xmlns:a16="http://schemas.microsoft.com/office/drawing/2014/main" id="{E5CE953F-6E13-4ECD-8C75-23A40DBF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1EC90D-751D-4189-90CB-8999215BC339}" type="slidenum">
              <a:rPr lang="zh-CN" altLang="en-US"/>
              <a:pPr>
                <a:defRPr/>
              </a:p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154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3802">
            <a:extLst>
              <a:ext uri="{FF2B5EF4-FFF2-40B4-BE49-F238E27FC236}">
                <a16:creationId xmlns:a16="http://schemas.microsoft.com/office/drawing/2014/main" id="{4ED9FFE2-2CC8-4407-B3A5-9B996CFD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33803">
            <a:extLst>
              <a:ext uri="{FF2B5EF4-FFF2-40B4-BE49-F238E27FC236}">
                <a16:creationId xmlns:a16="http://schemas.microsoft.com/office/drawing/2014/main" id="{89588488-8270-48E3-B9F5-AF696E7F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3804">
            <a:extLst>
              <a:ext uri="{FF2B5EF4-FFF2-40B4-BE49-F238E27FC236}">
                <a16:creationId xmlns:a16="http://schemas.microsoft.com/office/drawing/2014/main" id="{B6EC95FF-085C-4032-8EE1-F2C24EE25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5EDFCC-652D-4D3C-870A-B627D7955EE0}" type="slidenum">
              <a:rPr lang="zh-CN" altLang="en-US"/>
              <a:pPr>
                <a:defRPr/>
              </a:p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21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3802">
            <a:extLst>
              <a:ext uri="{FF2B5EF4-FFF2-40B4-BE49-F238E27FC236}">
                <a16:creationId xmlns:a16="http://schemas.microsoft.com/office/drawing/2014/main" id="{A3F5E945-63B2-4AF4-8462-FF5C2F2EC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33803">
            <a:extLst>
              <a:ext uri="{FF2B5EF4-FFF2-40B4-BE49-F238E27FC236}">
                <a16:creationId xmlns:a16="http://schemas.microsoft.com/office/drawing/2014/main" id="{A96B6047-09D9-44C0-A00E-031AF374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3804">
            <a:extLst>
              <a:ext uri="{FF2B5EF4-FFF2-40B4-BE49-F238E27FC236}">
                <a16:creationId xmlns:a16="http://schemas.microsoft.com/office/drawing/2014/main" id="{A4F7350F-0AB9-4940-8CD9-D8337F99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C2B14F-A7B0-4E0E-9534-8526DF10533C}" type="slidenum">
              <a:rPr lang="zh-CN" altLang="en-US"/>
              <a:pPr>
                <a:defRPr/>
              </a:p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540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33793">
            <a:extLst>
              <a:ext uri="{FF2B5EF4-FFF2-40B4-BE49-F238E27FC236}">
                <a16:creationId xmlns:a16="http://schemas.microsoft.com/office/drawing/2014/main" id="{A451BD56-118E-4817-A2E5-010CA49A3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1027" name="矩形 33794">
            <a:extLst>
              <a:ext uri="{FF2B5EF4-FFF2-40B4-BE49-F238E27FC236}">
                <a16:creationId xmlns:a16="http://schemas.microsoft.com/office/drawing/2014/main" id="{D7F94AA4-627D-47CD-8E19-4B00C23E6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1028" name="矩形 33795">
            <a:extLst>
              <a:ext uri="{FF2B5EF4-FFF2-40B4-BE49-F238E27FC236}">
                <a16:creationId xmlns:a16="http://schemas.microsoft.com/office/drawing/2014/main" id="{222955BC-E09D-4D21-A0BF-3ED10CFC6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1029" name="矩形 33796">
            <a:extLst>
              <a:ext uri="{FF2B5EF4-FFF2-40B4-BE49-F238E27FC236}">
                <a16:creationId xmlns:a16="http://schemas.microsoft.com/office/drawing/2014/main" id="{35692EC5-F185-4C8B-B6EA-09087902F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1030" name="矩形 33797">
            <a:extLst>
              <a:ext uri="{FF2B5EF4-FFF2-40B4-BE49-F238E27FC236}">
                <a16:creationId xmlns:a16="http://schemas.microsoft.com/office/drawing/2014/main" id="{57C0DAF7-86F6-473C-9316-61818E646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1031" name="矩形 33798">
            <a:extLst>
              <a:ext uri="{FF2B5EF4-FFF2-40B4-BE49-F238E27FC236}">
                <a16:creationId xmlns:a16="http://schemas.microsoft.com/office/drawing/2014/main" id="{F3BBB3A1-AA93-42CA-B893-D6A2A8D46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1032" name="矩形 33799">
            <a:extLst>
              <a:ext uri="{FF2B5EF4-FFF2-40B4-BE49-F238E27FC236}">
                <a16:creationId xmlns:a16="http://schemas.microsoft.com/office/drawing/2014/main" id="{81A434F1-0BF7-403B-8009-B249BBDA8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lang="zh-CN" altLang="en-US" sz="2400"/>
          </a:p>
        </p:txBody>
      </p:sp>
      <p:sp>
        <p:nvSpPr>
          <p:cNvPr id="1033" name="标题 33800">
            <a:extLst>
              <a:ext uri="{FF2B5EF4-FFF2-40B4-BE49-F238E27FC236}">
                <a16:creationId xmlns:a16="http://schemas.microsoft.com/office/drawing/2014/main" id="{4548E8D7-A339-450C-98DF-4A0F09018F8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文本占位符 33801">
            <a:extLst>
              <a:ext uri="{FF2B5EF4-FFF2-40B4-BE49-F238E27FC236}">
                <a16:creationId xmlns:a16="http://schemas.microsoft.com/office/drawing/2014/main" id="{32993276-C743-4807-8317-A7ECC781003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3803" name="日期占位符 33802">
            <a:extLst>
              <a:ext uri="{FF2B5EF4-FFF2-40B4-BE49-F238E27FC236}">
                <a16:creationId xmlns:a16="http://schemas.microsoft.com/office/drawing/2014/main" id="{B929704E-7307-4088-A352-F09B1ADC9A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eaLnBrk="1" hangingPunct="1">
              <a:spcBef>
                <a:spcPct val="20000"/>
              </a:spcBef>
              <a:defRPr sz="1400" noProof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3804" name="页脚占位符 33803">
            <a:extLst>
              <a:ext uri="{FF2B5EF4-FFF2-40B4-BE49-F238E27FC236}">
                <a16:creationId xmlns:a16="http://schemas.microsoft.com/office/drawing/2014/main" id="{4A5B9A6C-5B5E-4154-A343-D5EBF7985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 eaLnBrk="1" hangingPunct="1">
              <a:spcBef>
                <a:spcPct val="20000"/>
              </a:spcBef>
              <a:defRPr sz="1400" noProof="1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3805" name="灯片编号占位符 33804">
            <a:extLst>
              <a:ext uri="{FF2B5EF4-FFF2-40B4-BE49-F238E27FC236}">
                <a16:creationId xmlns:a16="http://schemas.microsoft.com/office/drawing/2014/main" id="{F33F48D8-C332-415B-80C8-01DD5D80B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defRPr sz="1400" smtClean="0"/>
            </a:lvl1pPr>
          </a:lstStyle>
          <a:p>
            <a:pPr>
              <a:defRPr/>
            </a:pPr>
            <a:fld id="{042ED52A-0FFB-4271-8C06-B9F92723AA54}" type="slidenum">
              <a:rPr lang="zh-CN" altLang="en-US"/>
              <a:pPr>
                <a:defRPr/>
              </a:p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12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12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12.pn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12.pn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12.pn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5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2049">
            <a:extLst>
              <a:ext uri="{FF2B5EF4-FFF2-40B4-BE49-F238E27FC236}">
                <a16:creationId xmlns:a16="http://schemas.microsoft.com/office/drawing/2014/main" id="{BCA19EFE-2A89-4C34-9919-EC24AEB08A8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42988" y="1751013"/>
            <a:ext cx="5832475" cy="1462087"/>
          </a:xfrm>
        </p:spPr>
        <p:txBody>
          <a:bodyPr/>
          <a:lstStyle/>
          <a:p>
            <a:pPr eaLnBrk="1" hangingPunct="1"/>
            <a:r>
              <a:rPr lang="zh-CN" altLang="en-US" sz="4000" b="1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深度学习技术与理论</a:t>
            </a:r>
            <a:br>
              <a:rPr lang="zh-CN" altLang="en-US" sz="4800" b="1">
                <a:ea typeface="黑体" panose="02010609060101010101" pitchFamily="49" charset="-122"/>
              </a:rPr>
            </a:b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第一讲 深度学习的演进和基本思想</a:t>
            </a:r>
          </a:p>
        </p:txBody>
      </p:sp>
      <p:sp>
        <p:nvSpPr>
          <p:cNvPr id="4099" name="副标题 2050">
            <a:extLst>
              <a:ext uri="{FF2B5EF4-FFF2-40B4-BE49-F238E27FC236}">
                <a16:creationId xmlns:a16="http://schemas.microsoft.com/office/drawing/2014/main" id="{02464565-B283-406B-924E-E870E68AD65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03350" y="3886200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   </a:t>
            </a:r>
          </a:p>
          <a:p>
            <a:pPr eaLnBrk="1" hangingPunct="1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北京航空航天大学软件学院</a:t>
            </a:r>
          </a:p>
          <a:p>
            <a:pPr eaLnBrk="1" hangingPunct="1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 马   平  博士 副教授</a:t>
            </a:r>
          </a:p>
        </p:txBody>
      </p:sp>
      <p:pic>
        <p:nvPicPr>
          <p:cNvPr id="4100" name="图片 2052">
            <a:extLst>
              <a:ext uri="{FF2B5EF4-FFF2-40B4-BE49-F238E27FC236}">
                <a16:creationId xmlns:a16="http://schemas.microsoft.com/office/drawing/2014/main" id="{EB27FCD0-B269-4245-B65D-33B5D3310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549275"/>
            <a:ext cx="2447925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>
            <a:hlinkClick r:id="" action="ppaction://media"/>
            <a:extLst>
              <a:ext uri="{FF2B5EF4-FFF2-40B4-BE49-F238E27FC236}">
                <a16:creationId xmlns:a16="http://schemas.microsoft.com/office/drawing/2014/main" id="{00E426AF-9ADA-4215-B02C-F7872B913DC0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55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7" fill="hold"/>
                                        <p:tgtEl>
                                          <p:spTgt spid="30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mute="1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7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61441">
            <a:extLst>
              <a:ext uri="{FF2B5EF4-FFF2-40B4-BE49-F238E27FC236}">
                <a16:creationId xmlns:a16="http://schemas.microsoft.com/office/drawing/2014/main" id="{C8107F06-9D6F-46DB-9C6D-FB6AA2BC29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关于特征</a:t>
            </a:r>
          </a:p>
        </p:txBody>
      </p:sp>
      <p:sp>
        <p:nvSpPr>
          <p:cNvPr id="13315" name="文本占位符 61442">
            <a:extLst>
              <a:ext uri="{FF2B5EF4-FFF2-40B4-BE49-F238E27FC236}">
                <a16:creationId xmlns:a16="http://schemas.microsoft.com/office/drawing/2014/main" id="{6BBC57CD-BF5F-40B9-9BF4-51E3EAC142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2205038"/>
            <a:ext cx="7772400" cy="4114800"/>
          </a:xfrm>
        </p:spPr>
        <p:txBody>
          <a:bodyPr/>
          <a:lstStyle/>
          <a:p>
            <a:pPr eaLnBrk="1" hangingPunct="1"/>
            <a:r>
              <a:rPr lang="zh-CN" altLang="en-US" sz="2800" b="1">
                <a:solidFill>
                  <a:schemeClr val="hlink"/>
                </a:solidFill>
              </a:rPr>
              <a:t>特征</a:t>
            </a:r>
            <a:r>
              <a:rPr lang="zh-CN" altLang="en-US" sz="2800" b="1"/>
              <a:t>是机器学习系统的原材料，对最终模型的影响是毋庸置疑的。</a:t>
            </a:r>
          </a:p>
          <a:p>
            <a:pPr eaLnBrk="1" hangingPunct="1"/>
            <a:endParaRPr lang="zh-CN" altLang="en-US" sz="2800" b="1"/>
          </a:p>
          <a:p>
            <a:pPr eaLnBrk="1" hangingPunct="1"/>
            <a:r>
              <a:rPr lang="zh-CN" altLang="en-US" sz="2800" b="1"/>
              <a:t>如果数据被很好地表达成了特征，通常线性模型就能达到满意的精度。</a:t>
            </a:r>
          </a:p>
          <a:p>
            <a:pPr eaLnBrk="1" hangingPunct="1"/>
            <a:endParaRPr lang="zh-CN" altLang="en-US" sz="2800" b="1"/>
          </a:p>
          <a:p>
            <a:pPr eaLnBrk="1" hangingPunct="1"/>
            <a:r>
              <a:rPr lang="zh-CN" altLang="en-US" sz="2800" b="1"/>
              <a:t>对于特征，需要考虑什么呢？</a:t>
            </a:r>
          </a:p>
          <a:p>
            <a:pPr eaLnBrk="1" hangingPunct="1"/>
            <a:endParaRPr lang="zh-CN" altLang="en-US"/>
          </a:p>
        </p:txBody>
      </p:sp>
      <p:pic>
        <p:nvPicPr>
          <p:cNvPr id="6" name="~PP45.WAV">
            <a:hlinkClick r:id="" action="ppaction://media"/>
            <a:extLst>
              <a:ext uri="{FF2B5EF4-FFF2-40B4-BE49-F238E27FC236}">
                <a16:creationId xmlns:a16="http://schemas.microsoft.com/office/drawing/2014/main" id="{E35BB35C-C8C2-4F9A-B6D6-16A13A1D90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495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62465">
            <a:extLst>
              <a:ext uri="{FF2B5EF4-FFF2-40B4-BE49-F238E27FC236}">
                <a16:creationId xmlns:a16="http://schemas.microsoft.com/office/drawing/2014/main" id="{F14F2247-8058-40EA-8035-E8B335E626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关于特征</a:t>
            </a:r>
          </a:p>
        </p:txBody>
      </p:sp>
      <p:sp>
        <p:nvSpPr>
          <p:cNvPr id="14339" name="文本占位符 62466">
            <a:extLst>
              <a:ext uri="{FF2B5EF4-FFF2-40B4-BE49-F238E27FC236}">
                <a16:creationId xmlns:a16="http://schemas.microsoft.com/office/drawing/2014/main" id="{4C0392A7-B5F7-4DB9-A6F4-51C7BB96ED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2205038"/>
            <a:ext cx="7772400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>
                <a:latin typeface="宋体" panose="02010600030101010101" pitchFamily="2" charset="-122"/>
              </a:rPr>
              <a:t>1.3.1 特征表示的粒度</a:t>
            </a:r>
            <a:endParaRPr lang="en-US" altLang="zh-CN" sz="2800" b="1"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>
                <a:latin typeface="宋体" panose="02010600030101010101" pitchFamily="2" charset="-122"/>
              </a:rPr>
              <a:t>1.3.2 初级（浅层）特征表示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>
                <a:latin typeface="宋体" panose="02010600030101010101" pitchFamily="2" charset="-122"/>
              </a:rPr>
              <a:t>1.3.3 结构性特征表示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>
                <a:latin typeface="宋体" panose="02010600030101010101" pitchFamily="2" charset="-122"/>
              </a:rPr>
              <a:t>1.3.4 需要有多少个特征</a:t>
            </a:r>
          </a:p>
          <a:p>
            <a:pPr eaLnBrk="1" hangingPunct="1"/>
            <a:endParaRPr lang="en-US" altLang="zh-CN"/>
          </a:p>
        </p:txBody>
      </p:sp>
      <p:pic>
        <p:nvPicPr>
          <p:cNvPr id="4" name="~PP2303.WAV">
            <a:hlinkClick r:id="" action="ppaction://media"/>
            <a:extLst>
              <a:ext uri="{FF2B5EF4-FFF2-40B4-BE49-F238E27FC236}">
                <a16:creationId xmlns:a16="http://schemas.microsoft.com/office/drawing/2014/main" id="{4DEC923B-34CA-4734-857C-281747FC72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352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63489">
            <a:extLst>
              <a:ext uri="{FF2B5EF4-FFF2-40B4-BE49-F238E27FC236}">
                <a16:creationId xmlns:a16="http://schemas.microsoft.com/office/drawing/2014/main" id="{953BC835-2294-45AF-A4A8-180126F7A9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1.3.1 特征表示的粒度</a:t>
            </a:r>
            <a:endParaRPr lang="en-US" altLang="zh-CN" sz="4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363" name="文本占位符 63490">
            <a:extLst>
              <a:ext uri="{FF2B5EF4-FFF2-40B4-BE49-F238E27FC236}">
                <a16:creationId xmlns:a16="http://schemas.microsoft.com/office/drawing/2014/main" id="{9EC32594-D6AE-4F55-A528-C32AD59955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2133600"/>
            <a:ext cx="8353425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学习算法在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什么粒度上的特征表示</a:t>
            </a:r>
            <a:r>
              <a:rPr lang="zh-CN" altLang="en-US" sz="2400" b="1">
                <a:latin typeface="宋体" panose="02010600030101010101" pitchFamily="2" charset="-122"/>
              </a:rPr>
              <a:t>，才能发挥作用？就一个图片来说，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像素级的特征根本没有价值。</a:t>
            </a:r>
          </a:p>
          <a:p>
            <a:pPr eaLnBrk="1" hangingPunct="1">
              <a:lnSpc>
                <a:spcPct val="90000"/>
              </a:lnSpc>
            </a:pPr>
            <a:endParaRPr lang="zh-CN" altLang="en-US" sz="2400" b="1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例如上面的摩托车，从像素级别根本得不到任何信息，无法进行摩托车和非摩托车的区分。</a:t>
            </a:r>
          </a:p>
        </p:txBody>
      </p:sp>
      <p:pic>
        <p:nvPicPr>
          <p:cNvPr id="15364" name="图片 63491">
            <a:extLst>
              <a:ext uri="{FF2B5EF4-FFF2-40B4-BE49-F238E27FC236}">
                <a16:creationId xmlns:a16="http://schemas.microsoft.com/office/drawing/2014/main" id="{E168B0D0-B73D-4D41-8CAC-15C538371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213100"/>
            <a:ext cx="3781425" cy="231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~PP2265.WAV">
            <a:hlinkClick r:id="" action="ppaction://media"/>
            <a:extLst>
              <a:ext uri="{FF2B5EF4-FFF2-40B4-BE49-F238E27FC236}">
                <a16:creationId xmlns:a16="http://schemas.microsoft.com/office/drawing/2014/main" id="{8E6F6CED-A70A-4D79-8479-C06C87A44E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503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64513">
            <a:extLst>
              <a:ext uri="{FF2B5EF4-FFF2-40B4-BE49-F238E27FC236}">
                <a16:creationId xmlns:a16="http://schemas.microsoft.com/office/drawing/2014/main" id="{C93C8CCB-2D25-4528-AEAE-8B18887BDD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1.3.1 特征表示的粒度</a:t>
            </a:r>
            <a:endParaRPr lang="en-US" altLang="zh-CN" sz="4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387" name="文本占位符 64514">
            <a:extLst>
              <a:ext uri="{FF2B5EF4-FFF2-40B4-BE49-F238E27FC236}">
                <a16:creationId xmlns:a16="http://schemas.microsoft.com/office/drawing/2014/main" id="{9B4A1B12-19B6-4D54-A3D5-E4FD79B12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2060575"/>
            <a:ext cx="8064500" cy="4114800"/>
          </a:xfrm>
        </p:spPr>
        <p:txBody>
          <a:bodyPr/>
          <a:lstStyle/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如果特征是一个具有结构性（或者说有含义）的时候，比如是否具有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车把手</a:t>
            </a:r>
            <a:r>
              <a:rPr lang="zh-CN" altLang="en-US" sz="2400" b="1">
                <a:latin typeface="宋体" panose="02010600030101010101" pitchFamily="2" charset="-122"/>
              </a:rPr>
              <a:t>（handle），是否具有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车轮</a:t>
            </a:r>
            <a:r>
              <a:rPr lang="zh-CN" altLang="en-US" sz="2400" b="1">
                <a:latin typeface="宋体" panose="02010600030101010101" pitchFamily="2" charset="-122"/>
              </a:rPr>
              <a:t>（wheel），就很容易把摩托车和非摩托车区分开来，学习算法才能发挥作用。</a:t>
            </a:r>
          </a:p>
          <a:p>
            <a:pPr eaLnBrk="1" hangingPunct="1"/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/>
            <a:endParaRPr lang="zh-CN" altLang="en-US" sz="2400">
              <a:latin typeface="宋体" panose="02010600030101010101" pitchFamily="2" charset="-122"/>
            </a:endParaRPr>
          </a:p>
        </p:txBody>
      </p:sp>
      <p:pic>
        <p:nvPicPr>
          <p:cNvPr id="16388" name="图片 64515">
            <a:extLst>
              <a:ext uri="{FF2B5EF4-FFF2-40B4-BE49-F238E27FC236}">
                <a16:creationId xmlns:a16="http://schemas.microsoft.com/office/drawing/2014/main" id="{F839ED53-3DC7-46E9-938A-B2171CD4F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789363"/>
            <a:ext cx="7256462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~PP3676.WAV">
            <a:hlinkClick r:id="" action="ppaction://media"/>
            <a:extLst>
              <a:ext uri="{FF2B5EF4-FFF2-40B4-BE49-F238E27FC236}">
                <a16:creationId xmlns:a16="http://schemas.microsoft.com/office/drawing/2014/main" id="{A690BECF-469A-4853-88C4-00F2F043BA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886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6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65537">
            <a:extLst>
              <a:ext uri="{FF2B5EF4-FFF2-40B4-BE49-F238E27FC236}">
                <a16:creationId xmlns:a16="http://schemas.microsoft.com/office/drawing/2014/main" id="{36299207-F8B9-4EBF-B71E-585F3A9F5C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1.3.2 初级（浅层）特征表示</a:t>
            </a:r>
            <a:endParaRPr lang="en-US" altLang="zh-CN" sz="4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411" name="文本占位符 65538">
            <a:extLst>
              <a:ext uri="{FF2B5EF4-FFF2-40B4-BE49-F238E27FC236}">
                <a16:creationId xmlns:a16="http://schemas.microsoft.com/office/drawing/2014/main" id="{11F27AFB-F620-49AC-8654-4EF980EED2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2205038"/>
            <a:ext cx="8208962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既然像素级的特征表示方法没有作用，怎样的表示才有用呢？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1995 年，Bruno Olshausen和 David Field 任职 Cornell University，他们试图同时用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生理学</a:t>
            </a:r>
            <a:r>
              <a:rPr lang="zh-CN" altLang="en-US" sz="2400" b="1">
                <a:latin typeface="宋体" panose="02010600030101010101" pitchFamily="2" charset="-122"/>
              </a:rPr>
              <a:t>和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计算机</a:t>
            </a:r>
            <a:r>
              <a:rPr lang="zh-CN" altLang="en-US" sz="2400" b="1">
                <a:latin typeface="宋体" panose="02010600030101010101" pitchFamily="2" charset="-122"/>
              </a:rPr>
              <a:t>的手段，双管齐下，研究视觉问题。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他们收集了很多黑白风景照片，从这些照片中，提取出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400</a:t>
            </a:r>
            <a:r>
              <a:rPr lang="zh-CN" altLang="en-US" sz="2400" b="1">
                <a:latin typeface="宋体" panose="02010600030101010101" pitchFamily="2" charset="-122"/>
              </a:rPr>
              <a:t>个小碎片，每个小碎片的尺寸均为 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16x16 </a:t>
            </a:r>
            <a:r>
              <a:rPr lang="zh-CN" altLang="en-US" sz="2400" b="1">
                <a:latin typeface="宋体" panose="02010600030101010101" pitchFamily="2" charset="-122"/>
              </a:rPr>
              <a:t>像素，不妨把这400个碎片标记为 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S[i], i = 0,.. 399</a:t>
            </a:r>
            <a:r>
              <a:rPr lang="zh-CN" altLang="en-US" sz="2400" b="1">
                <a:latin typeface="宋体" panose="02010600030101010101" pitchFamily="2" charset="-122"/>
              </a:rPr>
              <a:t>。再从这些黑白风景照片中，随机提取另一个碎片，尺寸也是 16x16 像素，把这个碎片标记为 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T</a:t>
            </a:r>
            <a:r>
              <a:rPr lang="zh-CN" altLang="en-US" sz="2400" b="1"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>
              <a:latin typeface="宋体" panose="02010600030101010101" pitchFamily="2" charset="-122"/>
            </a:endParaRPr>
          </a:p>
        </p:txBody>
      </p:sp>
      <p:pic>
        <p:nvPicPr>
          <p:cNvPr id="4" name="~PP1667.WAV">
            <a:hlinkClick r:id="" action="ppaction://media"/>
            <a:extLst>
              <a:ext uri="{FF2B5EF4-FFF2-40B4-BE49-F238E27FC236}">
                <a16:creationId xmlns:a16="http://schemas.microsoft.com/office/drawing/2014/main" id="{E0A9906D-9FBF-42E6-9BD3-1CEA9045E5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79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66561">
            <a:extLst>
              <a:ext uri="{FF2B5EF4-FFF2-40B4-BE49-F238E27FC236}">
                <a16:creationId xmlns:a16="http://schemas.microsoft.com/office/drawing/2014/main" id="{27DD72FA-D45B-4385-A036-19DF0567A4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260350"/>
            <a:ext cx="7793037" cy="1462088"/>
          </a:xfrm>
        </p:spPr>
        <p:txBody>
          <a:bodyPr/>
          <a:lstStyle/>
          <a:p>
            <a:pPr eaLnBrk="1" hangingPunct="1"/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1.3.2 初级（浅层）特征表示</a:t>
            </a:r>
            <a:endParaRPr lang="en-US" altLang="zh-CN" sz="4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35" name="文本占位符 66562">
            <a:extLst>
              <a:ext uri="{FF2B5EF4-FFF2-40B4-BE49-F238E27FC236}">
                <a16:creationId xmlns:a16="http://schemas.microsoft.com/office/drawing/2014/main" id="{600BB6EE-6207-4700-BE6C-6E10F1C67D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2133600"/>
            <a:ext cx="8208963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他们提出的问题是，如何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从这</a:t>
            </a:r>
            <a:r>
              <a:rPr lang="en-US" altLang="zh-CN" sz="2400" b="1">
                <a:solidFill>
                  <a:schemeClr val="hlink"/>
                </a:solidFill>
                <a:latin typeface="宋体" panose="02010600030101010101" pitchFamily="2" charset="-122"/>
              </a:rPr>
              <a:t>400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个碎片中，选取一组碎片</a:t>
            </a:r>
            <a:r>
              <a:rPr lang="en-US" altLang="zh-CN" sz="2400" b="1">
                <a:solidFill>
                  <a:schemeClr val="hlink"/>
                </a:solidFill>
                <a:latin typeface="宋体" panose="02010600030101010101" pitchFamily="2" charset="-122"/>
              </a:rPr>
              <a:t>S[k], 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通过叠加的办法，合成一个新的碎片，这个新的碎片应当与随机选择的目标碎片</a:t>
            </a:r>
            <a:r>
              <a:rPr lang="en-US" altLang="zh-CN" sz="2400" b="1">
                <a:solidFill>
                  <a:schemeClr val="hlink"/>
                </a:solidFill>
                <a:latin typeface="宋体" panose="02010600030101010101" pitchFamily="2" charset="-122"/>
              </a:rPr>
              <a:t>T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尽可能相似，同时，</a:t>
            </a:r>
            <a:r>
              <a:rPr lang="en-US" altLang="zh-CN" sz="2400" b="1">
                <a:solidFill>
                  <a:schemeClr val="hlink"/>
                </a:solidFill>
                <a:latin typeface="宋体" panose="02010600030101010101" pitchFamily="2" charset="-122"/>
              </a:rPr>
              <a:t>S[k]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的数量尽可能少</a:t>
            </a:r>
            <a:r>
              <a:rPr lang="zh-CN" altLang="en-US" sz="2400" b="1">
                <a:latin typeface="宋体" panose="02010600030101010101" pitchFamily="2" charset="-122"/>
              </a:rPr>
              <a:t>。用数学语言描述：</a:t>
            </a:r>
          </a:p>
          <a:p>
            <a:pPr eaLnBrk="1" hangingPunct="1">
              <a:lnSpc>
                <a:spcPct val="90000"/>
              </a:lnSpc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CN" sz="2400" b="1">
                <a:solidFill>
                  <a:schemeClr val="hlink"/>
                </a:solidFill>
                <a:latin typeface="宋体" panose="02010600030101010101" pitchFamily="2" charset="-122"/>
              </a:rPr>
              <a:t>Sum_k (a[k] * S[k]) --&gt; T</a:t>
            </a:r>
            <a:r>
              <a:rPr lang="en-US" altLang="zh-CN" sz="2400" b="1">
                <a:latin typeface="宋体" panose="02010600030101010101" pitchFamily="2" charset="-122"/>
              </a:rPr>
              <a:t>, </a:t>
            </a:r>
            <a:r>
              <a:rPr lang="zh-CN" altLang="en-US" sz="2400" b="1">
                <a:latin typeface="宋体" panose="02010600030101010101" pitchFamily="2" charset="-122"/>
              </a:rPr>
              <a:t>其中 </a:t>
            </a:r>
            <a:r>
              <a:rPr lang="en-US" altLang="zh-CN" sz="2400" b="1">
                <a:latin typeface="宋体" panose="02010600030101010101" pitchFamily="2" charset="-122"/>
              </a:rPr>
              <a:t>a[k] </a:t>
            </a:r>
            <a:r>
              <a:rPr lang="zh-CN" altLang="en-US" sz="2400" b="1">
                <a:latin typeface="宋体" panose="02010600030101010101" pitchFamily="2" charset="-122"/>
              </a:rPr>
              <a:t>是在叠加碎片 </a:t>
            </a:r>
            <a:r>
              <a:rPr lang="en-US" altLang="zh-CN" sz="2400" b="1">
                <a:latin typeface="宋体" panose="02010600030101010101" pitchFamily="2" charset="-122"/>
              </a:rPr>
              <a:t>S[k] </a:t>
            </a:r>
            <a:r>
              <a:rPr lang="zh-CN" altLang="en-US" sz="2400" b="1">
                <a:latin typeface="宋体" panose="02010600030101010101" pitchFamily="2" charset="-122"/>
              </a:rPr>
              <a:t>时的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权重系数</a:t>
            </a:r>
            <a:r>
              <a:rPr lang="zh-CN" altLang="en-US" sz="2400" b="1"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90000"/>
              </a:lnSpc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为解决这个问题，</a:t>
            </a:r>
            <a:r>
              <a:rPr lang="en-US" altLang="zh-CN" sz="2400" b="1">
                <a:latin typeface="宋体" panose="02010600030101010101" pitchFamily="2" charset="-122"/>
              </a:rPr>
              <a:t>Bruno Olshausen</a:t>
            </a:r>
            <a:r>
              <a:rPr lang="zh-CN" altLang="en-US" sz="2400" b="1">
                <a:latin typeface="宋体" panose="02010600030101010101" pitchFamily="2" charset="-122"/>
              </a:rPr>
              <a:t>和 </a:t>
            </a:r>
            <a:r>
              <a:rPr lang="en-US" altLang="zh-CN" sz="2400" b="1">
                <a:latin typeface="宋体" panose="02010600030101010101" pitchFamily="2" charset="-122"/>
              </a:rPr>
              <a:t>David Field </a:t>
            </a:r>
            <a:r>
              <a:rPr lang="zh-CN" altLang="en-US" sz="2400" b="1">
                <a:latin typeface="宋体" panose="02010600030101010101" pitchFamily="2" charset="-122"/>
              </a:rPr>
              <a:t>发明了一个算法，稀疏编码（</a:t>
            </a:r>
            <a:r>
              <a:rPr lang="en-US" altLang="zh-CN" sz="2400" b="1">
                <a:latin typeface="宋体" panose="02010600030101010101" pitchFamily="2" charset="-122"/>
              </a:rPr>
              <a:t>Sparse Coding</a:t>
            </a:r>
            <a:r>
              <a:rPr lang="zh-CN" altLang="en-US" sz="2400" b="1">
                <a:latin typeface="宋体" panose="02010600030101010101" pitchFamily="2" charset="-122"/>
              </a:rPr>
              <a:t>）。</a:t>
            </a:r>
          </a:p>
          <a:p>
            <a:pPr eaLnBrk="1" hangingPunct="1">
              <a:lnSpc>
                <a:spcPct val="90000"/>
              </a:lnSpc>
            </a:pPr>
            <a:endParaRPr lang="zh-CN" altLang="en-US" sz="2400">
              <a:latin typeface="宋体" panose="02010600030101010101" pitchFamily="2" charset="-122"/>
            </a:endParaRPr>
          </a:p>
        </p:txBody>
      </p:sp>
      <p:pic>
        <p:nvPicPr>
          <p:cNvPr id="4" name="~PP1415.WAV">
            <a:hlinkClick r:id="" action="ppaction://media"/>
            <a:extLst>
              <a:ext uri="{FF2B5EF4-FFF2-40B4-BE49-F238E27FC236}">
                <a16:creationId xmlns:a16="http://schemas.microsoft.com/office/drawing/2014/main" id="{5F8C580D-F214-4F44-A9E1-BCE78D4C9F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753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67585">
            <a:extLst>
              <a:ext uri="{FF2B5EF4-FFF2-40B4-BE49-F238E27FC236}">
                <a16:creationId xmlns:a16="http://schemas.microsoft.com/office/drawing/2014/main" id="{11264355-6618-4121-B72F-B35671450C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1.3.2 初级（浅层）特征表示</a:t>
            </a:r>
            <a:endParaRPr lang="en-US" altLang="zh-CN" sz="4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459" name="文本占位符 67586">
            <a:extLst>
              <a:ext uri="{FF2B5EF4-FFF2-40B4-BE49-F238E27FC236}">
                <a16:creationId xmlns:a16="http://schemas.microsoft.com/office/drawing/2014/main" id="{0CA8367E-6BDB-45CF-8853-BAB378B4D7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2133600"/>
            <a:ext cx="80645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稀疏编码</a:t>
            </a:r>
            <a:r>
              <a:rPr lang="zh-CN" altLang="en-US" sz="2400" b="1">
                <a:latin typeface="宋体" panose="02010600030101010101" pitchFamily="2" charset="-122"/>
              </a:rPr>
              <a:t>是一个重复迭代的过程，每次迭代分两步：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宋体" panose="02010600030101010101" pitchFamily="2" charset="-122"/>
              </a:rPr>
              <a:t>1）选择一组 S[k]，然后调整 a[k]，使得</a:t>
            </a:r>
            <a:r>
              <a:rPr lang="en-US" altLang="zh-CN" sz="2400" b="1">
                <a:latin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   Sum_k (a[k] * S[k]) 最接近 T</a:t>
            </a:r>
            <a:r>
              <a:rPr lang="en-US" altLang="zh-CN" sz="2400" b="1"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宋体" panose="02010600030101010101" pitchFamily="2" charset="-122"/>
              </a:rPr>
              <a:t>2）固定住 a[k]，在 400 个碎片中，选择其它更合适的碎片S’[k]，替代原先的 S[k]，使得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   Sum_k (a[k] * S’[k]) 最接近 T 。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经过几次迭代，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最佳的 S[k] 组合被遴选出来</a:t>
            </a:r>
            <a:r>
              <a:rPr lang="zh-CN" altLang="en-US" sz="2400" b="1">
                <a:latin typeface="宋体" panose="02010600030101010101" pitchFamily="2" charset="-122"/>
              </a:rPr>
              <a:t>。令人惊奇的是，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被选中的 S[k]基本上都是照片上不同物体的边缘线，这些线段形状相似，区别在于方向</a:t>
            </a:r>
            <a:r>
              <a:rPr lang="zh-CN" altLang="en-US" sz="2400" b="1">
                <a:latin typeface="宋体" panose="02010600030101010101" pitchFamily="2" charset="-122"/>
              </a:rPr>
              <a:t>。</a:t>
            </a:r>
          </a:p>
        </p:txBody>
      </p:sp>
      <p:pic>
        <p:nvPicPr>
          <p:cNvPr id="4" name="~PP3562.WAV">
            <a:hlinkClick r:id="" action="ppaction://media"/>
            <a:extLst>
              <a:ext uri="{FF2B5EF4-FFF2-40B4-BE49-F238E27FC236}">
                <a16:creationId xmlns:a16="http://schemas.microsoft.com/office/drawing/2014/main" id="{23E148A4-7ED5-4223-8035-48F3D69A46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163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68609">
            <a:extLst>
              <a:ext uri="{FF2B5EF4-FFF2-40B4-BE49-F238E27FC236}">
                <a16:creationId xmlns:a16="http://schemas.microsoft.com/office/drawing/2014/main" id="{5D2686C2-22F8-4CDF-BC6D-D227FAF22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1.3.2 初级（浅层）特征表示</a:t>
            </a:r>
            <a:endParaRPr lang="en-US" altLang="zh-CN" sz="4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483" name="文本占位符 68610">
            <a:extLst>
              <a:ext uri="{FF2B5EF4-FFF2-40B4-BE49-F238E27FC236}">
                <a16:creationId xmlns:a16="http://schemas.microsoft.com/office/drawing/2014/main" id="{C0ECA2AC-76A4-44A8-B806-1FE4262E1C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2060575"/>
            <a:ext cx="820896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b="1">
                <a:latin typeface="宋体" panose="02010600030101010101" pitchFamily="2" charset="-122"/>
              </a:rPr>
              <a:t>Bruno Olshausen</a:t>
            </a:r>
            <a:r>
              <a:rPr lang="zh-CN" altLang="en-US" sz="2400" b="1">
                <a:latin typeface="宋体" panose="02010600030101010101" pitchFamily="2" charset="-122"/>
              </a:rPr>
              <a:t>和 </a:t>
            </a:r>
            <a:r>
              <a:rPr lang="en-US" altLang="zh-CN" sz="2400" b="1">
                <a:latin typeface="宋体" panose="02010600030101010101" pitchFamily="2" charset="-122"/>
              </a:rPr>
              <a:t>David Field </a:t>
            </a:r>
            <a:r>
              <a:rPr lang="zh-CN" altLang="en-US" sz="2400" b="1">
                <a:latin typeface="宋体" panose="02010600030101010101" pitchFamily="2" charset="-122"/>
              </a:rPr>
              <a:t>的算法结果，与 </a:t>
            </a:r>
            <a:r>
              <a:rPr lang="en-US" altLang="zh-CN" sz="2400" b="1">
                <a:latin typeface="宋体" panose="02010600030101010101" pitchFamily="2" charset="-122"/>
              </a:rPr>
              <a:t>David Hubel </a:t>
            </a:r>
            <a:r>
              <a:rPr lang="zh-CN" altLang="en-US" sz="2400" b="1">
                <a:latin typeface="宋体" panose="02010600030101010101" pitchFamily="2" charset="-122"/>
              </a:rPr>
              <a:t>和</a:t>
            </a:r>
            <a:r>
              <a:rPr lang="en-US" altLang="zh-CN" sz="2400" b="1">
                <a:latin typeface="宋体" panose="02010600030101010101" pitchFamily="2" charset="-122"/>
              </a:rPr>
              <a:t>Torsten Wiesel </a:t>
            </a:r>
            <a:r>
              <a:rPr lang="zh-CN" altLang="en-US" sz="2400" b="1">
                <a:latin typeface="宋体" panose="02010600030101010101" pitchFamily="2" charset="-122"/>
              </a:rPr>
              <a:t>的生理发现，不谋而合！</a:t>
            </a:r>
          </a:p>
          <a:p>
            <a:pPr eaLnBrk="1" hangingPunct="1">
              <a:lnSpc>
                <a:spcPct val="90000"/>
              </a:lnSpc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复杂图形往往由一些基本结构组成</a:t>
            </a:r>
            <a:r>
              <a:rPr lang="zh-CN" altLang="en-US" sz="2400" b="1">
                <a:latin typeface="宋体" panose="02010600030101010101" pitchFamily="2" charset="-122"/>
              </a:rPr>
              <a:t>。如下图：一个图可以通过用</a:t>
            </a:r>
            <a:r>
              <a:rPr lang="en-US" altLang="zh-CN" sz="2400" b="1">
                <a:latin typeface="宋体" panose="02010600030101010101" pitchFamily="2" charset="-122"/>
              </a:rPr>
              <a:t>64</a:t>
            </a:r>
            <a:r>
              <a:rPr lang="zh-CN" altLang="en-US" sz="2400" b="1">
                <a:latin typeface="宋体" panose="02010600030101010101" pitchFamily="2" charset="-122"/>
              </a:rPr>
              <a:t>种正交的</a:t>
            </a:r>
            <a:r>
              <a:rPr lang="en-US" altLang="zh-CN" sz="2400" b="1">
                <a:latin typeface="宋体" panose="02010600030101010101" pitchFamily="2" charset="-122"/>
              </a:rPr>
              <a:t>edges</a:t>
            </a:r>
            <a:r>
              <a:rPr lang="zh-CN" altLang="en-US" sz="2400" b="1">
                <a:latin typeface="宋体" panose="02010600030101010101" pitchFamily="2" charset="-122"/>
              </a:rPr>
              <a:t>（可以理解成正交的基本结构）来线性表示。</a:t>
            </a:r>
          </a:p>
          <a:p>
            <a:pPr eaLnBrk="1" hangingPunct="1">
              <a:lnSpc>
                <a:spcPct val="90000"/>
              </a:lnSpc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比如样例的</a:t>
            </a:r>
            <a:r>
              <a:rPr lang="en-US" altLang="zh-CN" sz="2400" b="1">
                <a:latin typeface="宋体" panose="02010600030101010101" pitchFamily="2" charset="-122"/>
              </a:rPr>
              <a:t>x</a:t>
            </a:r>
            <a:r>
              <a:rPr lang="zh-CN" altLang="en-US" sz="2400" b="1">
                <a:latin typeface="宋体" panose="02010600030101010101" pitchFamily="2" charset="-122"/>
              </a:rPr>
              <a:t>可以用</a:t>
            </a:r>
            <a:r>
              <a:rPr lang="en-US" altLang="zh-CN" sz="2400" b="1">
                <a:latin typeface="宋体" panose="02010600030101010101" pitchFamily="2" charset="-122"/>
              </a:rPr>
              <a:t>1-64</a:t>
            </a:r>
            <a:r>
              <a:rPr lang="zh-CN" altLang="en-US" sz="2400" b="1">
                <a:latin typeface="宋体" panose="02010600030101010101" pitchFamily="2" charset="-122"/>
              </a:rPr>
              <a:t>个</a:t>
            </a:r>
            <a:r>
              <a:rPr lang="en-US" altLang="zh-CN" sz="2400" b="1">
                <a:latin typeface="宋体" panose="02010600030101010101" pitchFamily="2" charset="-122"/>
              </a:rPr>
              <a:t>edges</a:t>
            </a:r>
            <a:r>
              <a:rPr lang="zh-CN" altLang="en-US" sz="2400" b="1">
                <a:latin typeface="宋体" panose="02010600030101010101" pitchFamily="2" charset="-122"/>
              </a:rPr>
              <a:t>中的三个按照</a:t>
            </a:r>
            <a:r>
              <a:rPr lang="en-US" altLang="zh-CN" sz="2400" b="1">
                <a:latin typeface="宋体" panose="02010600030101010101" pitchFamily="2" charset="-122"/>
              </a:rPr>
              <a:t>0.8,0.3,0.5</a:t>
            </a:r>
            <a:r>
              <a:rPr lang="zh-CN" altLang="en-US" sz="2400" b="1">
                <a:latin typeface="宋体" panose="02010600030101010101" pitchFamily="2" charset="-122"/>
              </a:rPr>
              <a:t>的权重调和而成。而其他基本</a:t>
            </a:r>
            <a:r>
              <a:rPr lang="en-US" altLang="zh-CN" sz="2400" b="1">
                <a:latin typeface="宋体" panose="02010600030101010101" pitchFamily="2" charset="-122"/>
              </a:rPr>
              <a:t>edge</a:t>
            </a:r>
            <a:r>
              <a:rPr lang="zh-CN" altLang="en-US" sz="2400" b="1">
                <a:latin typeface="宋体" panose="02010600030101010101" pitchFamily="2" charset="-122"/>
              </a:rPr>
              <a:t>没有贡献，因此均为</a:t>
            </a:r>
            <a:r>
              <a:rPr lang="en-US" altLang="zh-CN" sz="2400" b="1">
                <a:latin typeface="宋体" panose="02010600030101010101" pitchFamily="2" charset="-122"/>
              </a:rPr>
              <a:t>0 </a:t>
            </a:r>
            <a:r>
              <a:rPr lang="zh-CN" altLang="en-US" sz="2400" b="1"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90000"/>
              </a:lnSpc>
            </a:pPr>
            <a:endParaRPr lang="zh-CN" altLang="en-US" sz="2400">
              <a:latin typeface="宋体" panose="02010600030101010101" pitchFamily="2" charset="-122"/>
            </a:endParaRPr>
          </a:p>
        </p:txBody>
      </p:sp>
      <p:pic>
        <p:nvPicPr>
          <p:cNvPr id="4" name="~PP1460.WAV">
            <a:hlinkClick r:id="" action="ppaction://media"/>
            <a:extLst>
              <a:ext uri="{FF2B5EF4-FFF2-40B4-BE49-F238E27FC236}">
                <a16:creationId xmlns:a16="http://schemas.microsoft.com/office/drawing/2014/main" id="{416762B7-342D-42D9-A97D-2EF0A9E1AA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361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69633">
            <a:extLst>
              <a:ext uri="{FF2B5EF4-FFF2-40B4-BE49-F238E27FC236}">
                <a16:creationId xmlns:a16="http://schemas.microsoft.com/office/drawing/2014/main" id="{75C866F6-CF01-401B-AA27-15DE560606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1.3.2 初级（浅层）特征表示</a:t>
            </a:r>
            <a:endParaRPr lang="en-US" altLang="zh-CN" sz="4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1507" name="文本占位符 69635">
            <a:extLst>
              <a:ext uri="{FF2B5EF4-FFF2-40B4-BE49-F238E27FC236}">
                <a16:creationId xmlns:a16="http://schemas.microsoft.com/office/drawing/2014/main" id="{DC207F95-0E20-4C6B-BAF4-656E65C5D496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3800" y="2349500"/>
            <a:ext cx="6605588" cy="4114800"/>
          </a:xfrm>
        </p:spPr>
      </p:pic>
      <p:pic>
        <p:nvPicPr>
          <p:cNvPr id="4" name="~PP2475.WAV">
            <a:hlinkClick r:id="" action="ppaction://media"/>
            <a:extLst>
              <a:ext uri="{FF2B5EF4-FFF2-40B4-BE49-F238E27FC236}">
                <a16:creationId xmlns:a16="http://schemas.microsoft.com/office/drawing/2014/main" id="{B744AB9B-BC04-4C62-B911-3E8F400260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296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70657">
            <a:extLst>
              <a:ext uri="{FF2B5EF4-FFF2-40B4-BE49-F238E27FC236}">
                <a16:creationId xmlns:a16="http://schemas.microsoft.com/office/drawing/2014/main" id="{3FED56F6-32BC-40D9-A6C5-E68E285D70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1.3.2 初级（浅层）特征表示</a:t>
            </a:r>
            <a:endParaRPr lang="en-US" altLang="zh-CN" sz="4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531" name="文本占位符 70658">
            <a:extLst>
              <a:ext uri="{FF2B5EF4-FFF2-40B4-BE49-F238E27FC236}">
                <a16:creationId xmlns:a16="http://schemas.microsoft.com/office/drawing/2014/main" id="{C0C01E47-4593-49C2-86B3-5D15DAEE1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2205038"/>
            <a:ext cx="7772400" cy="4114800"/>
          </a:xfrm>
        </p:spPr>
        <p:txBody>
          <a:bodyPr/>
          <a:lstStyle/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许多专家还发现，不仅图像存在这个规律，声音也存在。他们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从未标注的声音中发现了20种基本的声音结构</a:t>
            </a:r>
            <a:r>
              <a:rPr lang="zh-CN" altLang="en-US" sz="2400" b="1">
                <a:latin typeface="宋体" panose="02010600030101010101" pitchFamily="2" charset="-122"/>
              </a:rPr>
              <a:t>，其余的声音可以由这20种基本结构合成。</a:t>
            </a:r>
          </a:p>
        </p:txBody>
      </p:sp>
      <p:pic>
        <p:nvPicPr>
          <p:cNvPr id="22532" name="图片 70659">
            <a:extLst>
              <a:ext uri="{FF2B5EF4-FFF2-40B4-BE49-F238E27FC236}">
                <a16:creationId xmlns:a16="http://schemas.microsoft.com/office/drawing/2014/main" id="{9DCE9812-F156-4A67-B693-DD0E20E1F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644900"/>
            <a:ext cx="74422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~PP3866.WAV">
            <a:hlinkClick r:id="" action="ppaction://media"/>
            <a:extLst>
              <a:ext uri="{FF2B5EF4-FFF2-40B4-BE49-F238E27FC236}">
                <a16:creationId xmlns:a16="http://schemas.microsoft.com/office/drawing/2014/main" id="{D552F2B3-1422-4127-AD6F-5E213FE2B0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713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54273">
            <a:extLst>
              <a:ext uri="{FF2B5EF4-FFF2-40B4-BE49-F238E27FC236}">
                <a16:creationId xmlns:a16="http://schemas.microsoft.com/office/drawing/2014/main" id="{41085828-9CE2-47D2-8CFB-66A77A6769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altLang="en-US" sz="3600" b="1">
                <a:ea typeface="黑体" panose="02010609060101010101" pitchFamily="49" charset="-122"/>
              </a:rPr>
              <a:t>人脑视觉机理</a:t>
            </a:r>
          </a:p>
        </p:txBody>
      </p:sp>
      <p:sp>
        <p:nvSpPr>
          <p:cNvPr id="5123" name="文本占位符 54274">
            <a:extLst>
              <a:ext uri="{FF2B5EF4-FFF2-40B4-BE49-F238E27FC236}">
                <a16:creationId xmlns:a16="http://schemas.microsoft.com/office/drawing/2014/main" id="{B9FC957B-5540-4913-90BA-04EE3960E6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2205038"/>
            <a:ext cx="8064500" cy="4114800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宋体" panose="02010600030101010101" pitchFamily="2" charset="-122"/>
              </a:rPr>
              <a:t>1981年的诺贝尔医学</a:t>
            </a:r>
            <a:r>
              <a:rPr lang="en-US" altLang="zh-CN" sz="2800" b="1">
                <a:latin typeface="宋体" panose="02010600030101010101" pitchFamily="2" charset="-122"/>
              </a:rPr>
              <a:t>/</a:t>
            </a:r>
            <a:r>
              <a:rPr lang="zh-CN" altLang="en-US" sz="2800" b="1">
                <a:latin typeface="宋体" panose="02010600030101010101" pitchFamily="2" charset="-122"/>
              </a:rPr>
              <a:t>生理学奖，颁发给了 David Hubel（出生于加拿大的美国神经生物学家） 和Torsten Wiesel以及 Roger Sperry。</a:t>
            </a:r>
          </a:p>
          <a:p>
            <a:pPr eaLnBrk="1" hangingPunct="1"/>
            <a:endParaRPr lang="zh-CN" altLang="en-US" sz="2800" b="1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800" b="1">
                <a:latin typeface="宋体" panose="02010600030101010101" pitchFamily="2" charset="-122"/>
              </a:rPr>
              <a:t>前两位的主要贡献，是“发现了视觉系统的信息处理机制”，发现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</a:rPr>
              <a:t>可视皮层是分级</a:t>
            </a:r>
            <a:r>
              <a:rPr lang="zh-CN" altLang="en-US" sz="2800" b="1">
                <a:latin typeface="宋体" panose="02010600030101010101" pitchFamily="2" charset="-122"/>
              </a:rPr>
              <a:t>的。如“人见到蛇的情景”。</a:t>
            </a:r>
          </a:p>
          <a:p>
            <a:pPr eaLnBrk="1" hangingPunct="1"/>
            <a:endParaRPr lang="zh-CN" altLang="en-US" sz="2800">
              <a:latin typeface="宋体" panose="02010600030101010101" pitchFamily="2" charset="-122"/>
            </a:endParaRPr>
          </a:p>
        </p:txBody>
      </p:sp>
      <p:pic>
        <p:nvPicPr>
          <p:cNvPr id="4" name="~PP502.WAV">
            <a:hlinkClick r:id="" action="ppaction://media"/>
            <a:extLst>
              <a:ext uri="{FF2B5EF4-FFF2-40B4-BE49-F238E27FC236}">
                <a16:creationId xmlns:a16="http://schemas.microsoft.com/office/drawing/2014/main" id="{A1301FA7-86CF-43D4-87E7-45A01F30CF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900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71681">
            <a:extLst>
              <a:ext uri="{FF2B5EF4-FFF2-40B4-BE49-F238E27FC236}">
                <a16:creationId xmlns:a16="http://schemas.microsoft.com/office/drawing/2014/main" id="{6411CFE9-6B2E-42D0-B068-38EAE5EB65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1.3.2 初级（浅层）特征表示</a:t>
            </a:r>
            <a:endParaRPr lang="en-US" altLang="zh-CN" sz="4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3555" name="文本占位符 71683">
            <a:extLst>
              <a:ext uri="{FF2B5EF4-FFF2-40B4-BE49-F238E27FC236}">
                <a16:creationId xmlns:a16="http://schemas.microsoft.com/office/drawing/2014/main" id="{4DBFC088-74C3-4BDF-84D5-FD46A3693857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2133600"/>
            <a:ext cx="7129462" cy="4464050"/>
          </a:xfrm>
        </p:spPr>
      </p:pic>
      <p:pic>
        <p:nvPicPr>
          <p:cNvPr id="4" name="~PP2936.WAV">
            <a:hlinkClick r:id="" action="ppaction://media"/>
            <a:extLst>
              <a:ext uri="{FF2B5EF4-FFF2-40B4-BE49-F238E27FC236}">
                <a16:creationId xmlns:a16="http://schemas.microsoft.com/office/drawing/2014/main" id="{0BC4FBDD-F4D9-440F-9AB9-6BDB1BC636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474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53249">
            <a:extLst>
              <a:ext uri="{FF2B5EF4-FFF2-40B4-BE49-F238E27FC236}">
                <a16:creationId xmlns:a16="http://schemas.microsoft.com/office/drawing/2014/main" id="{BB5D48DA-F843-4E90-8E90-571DAA96F2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altLang="en-US" sz="3600" b="1">
                <a:ea typeface="黑体" panose="02010609060101010101" pitchFamily="49" charset="-122"/>
              </a:rPr>
              <a:t>人脑视觉机理</a:t>
            </a:r>
          </a:p>
        </p:txBody>
      </p:sp>
      <p:pic>
        <p:nvPicPr>
          <p:cNvPr id="6147" name="文本占位符 53251">
            <a:extLst>
              <a:ext uri="{FF2B5EF4-FFF2-40B4-BE49-F238E27FC236}">
                <a16:creationId xmlns:a16="http://schemas.microsoft.com/office/drawing/2014/main" id="{7E2FF106-6C1A-4CC8-AFED-3CCBE4210660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5038" y="2233613"/>
            <a:ext cx="7124700" cy="3914775"/>
          </a:xfrm>
        </p:spPr>
      </p:pic>
      <p:pic>
        <p:nvPicPr>
          <p:cNvPr id="4" name="~PP720.WAV">
            <a:hlinkClick r:id="" action="ppaction://media"/>
            <a:extLst>
              <a:ext uri="{FF2B5EF4-FFF2-40B4-BE49-F238E27FC236}">
                <a16:creationId xmlns:a16="http://schemas.microsoft.com/office/drawing/2014/main" id="{53BA17E8-E05C-4A91-AEC9-8ED88F3B09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229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55297">
            <a:extLst>
              <a:ext uri="{FF2B5EF4-FFF2-40B4-BE49-F238E27FC236}">
                <a16:creationId xmlns:a16="http://schemas.microsoft.com/office/drawing/2014/main" id="{8BDA9E25-AE06-436C-A625-89D5FEF0C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altLang="en-US" sz="4000" b="1">
                <a:ea typeface="黑体" panose="02010609060101010101" pitchFamily="49" charset="-122"/>
              </a:rPr>
              <a:t>人脑视觉机理</a:t>
            </a:r>
          </a:p>
        </p:txBody>
      </p:sp>
      <p:sp>
        <p:nvSpPr>
          <p:cNvPr id="7171" name="文本占位符 55298">
            <a:extLst>
              <a:ext uri="{FF2B5EF4-FFF2-40B4-BE49-F238E27FC236}">
                <a16:creationId xmlns:a16="http://schemas.microsoft.com/office/drawing/2014/main" id="{433C70DB-2A3A-4C6B-BC66-3EA2372548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2133600"/>
            <a:ext cx="8353425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800" b="1">
                <a:latin typeface="宋体" panose="02010600030101010101" pitchFamily="2" charset="-122"/>
              </a:rPr>
              <a:t>他们做了什么？1958 年，DavidHubel 和Torsten 在 JohnHopkins University研究了瞳孔区域与大脑皮层神经元的对应关系。他们在猫的后脑头骨上开了一个3 毫米小洞，向洞里插入电极，测量神经元的活跃程度。</a:t>
            </a:r>
          </a:p>
          <a:p>
            <a:pPr eaLnBrk="1" hangingPunct="1">
              <a:lnSpc>
                <a:spcPct val="80000"/>
              </a:lnSpc>
            </a:pPr>
            <a:endParaRPr lang="zh-CN" altLang="en-US" sz="28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800" b="1">
                <a:latin typeface="宋体" panose="02010600030101010101" pitchFamily="2" charset="-122"/>
              </a:rPr>
              <a:t>他们在小猫的眼前，展现各种</a:t>
            </a:r>
            <a:r>
              <a:rPr lang="zh-CN" altLang="en-US" sz="2800" b="1">
                <a:solidFill>
                  <a:schemeClr val="hlink"/>
                </a:solidFill>
                <a:latin typeface="宋体" panose="02010600030101010101" pitchFamily="2" charset="-122"/>
              </a:rPr>
              <a:t>形状</a:t>
            </a:r>
            <a:r>
              <a:rPr lang="zh-CN" altLang="en-US" sz="2800" b="1">
                <a:latin typeface="宋体" panose="02010600030101010101" pitchFamily="2" charset="-122"/>
              </a:rPr>
              <a:t>、各种</a:t>
            </a:r>
            <a:r>
              <a:rPr lang="zh-CN" altLang="en-US" sz="2800" b="1">
                <a:solidFill>
                  <a:schemeClr val="hlink"/>
                </a:solidFill>
                <a:latin typeface="宋体" panose="02010600030101010101" pitchFamily="2" charset="-122"/>
                <a:sym typeface="Arial" panose="020B0604020202020204" pitchFamily="34" charset="0"/>
              </a:rPr>
              <a:t>亮度</a:t>
            </a:r>
            <a:r>
              <a:rPr lang="zh-CN" altLang="en-US" sz="2800" b="1">
                <a:latin typeface="宋体" panose="02010600030101010101" pitchFamily="2" charset="-122"/>
              </a:rPr>
              <a:t>的物体在展现每件物体时，改变物体放置的</a:t>
            </a:r>
            <a:r>
              <a:rPr lang="zh-CN" altLang="en-US" sz="2800" b="1">
                <a:solidFill>
                  <a:schemeClr val="hlink"/>
                </a:solidFill>
                <a:latin typeface="宋体" panose="02010600030101010101" pitchFamily="2" charset="-122"/>
                <a:sym typeface="Arial" panose="020B0604020202020204" pitchFamily="34" charset="0"/>
              </a:rPr>
              <a:t>位置</a:t>
            </a:r>
            <a:r>
              <a:rPr lang="zh-CN" altLang="en-US" sz="2800" b="1">
                <a:latin typeface="宋体" panose="02010600030101010101" pitchFamily="2" charset="-122"/>
              </a:rPr>
              <a:t>和</a:t>
            </a:r>
            <a:r>
              <a:rPr lang="zh-CN" altLang="en-US" sz="2800" b="1">
                <a:solidFill>
                  <a:schemeClr val="hlink"/>
                </a:solidFill>
                <a:latin typeface="宋体" panose="02010600030101010101" pitchFamily="2" charset="-122"/>
                <a:sym typeface="Arial" panose="020B0604020202020204" pitchFamily="34" charset="0"/>
              </a:rPr>
              <a:t>角度</a:t>
            </a:r>
            <a:r>
              <a:rPr lang="zh-CN" altLang="en-US" sz="2800" b="1">
                <a:latin typeface="宋体" panose="02010600030101010101" pitchFamily="2" charset="-122"/>
              </a:rPr>
              <a:t>。期望通过这个办法，让小猫瞳孔感受不同类型、不同强弱的刺激。</a:t>
            </a:r>
          </a:p>
          <a:p>
            <a:pPr eaLnBrk="1" hangingPunct="1">
              <a:lnSpc>
                <a:spcPct val="80000"/>
              </a:lnSpc>
            </a:pPr>
            <a:endParaRPr lang="zh-CN" altLang="en-US" sz="2800">
              <a:latin typeface="宋体" panose="02010600030101010101" pitchFamily="2" charset="-122"/>
            </a:endParaRPr>
          </a:p>
        </p:txBody>
      </p:sp>
      <p:pic>
        <p:nvPicPr>
          <p:cNvPr id="4" name="~PP4038.WAV">
            <a:hlinkClick r:id="" action="ppaction://media"/>
            <a:extLst>
              <a:ext uri="{FF2B5EF4-FFF2-40B4-BE49-F238E27FC236}">
                <a16:creationId xmlns:a16="http://schemas.microsoft.com/office/drawing/2014/main" id="{0C3C2273-B7B7-4A8E-B3C5-3AED8B3492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846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56321">
            <a:extLst>
              <a:ext uri="{FF2B5EF4-FFF2-40B4-BE49-F238E27FC236}">
                <a16:creationId xmlns:a16="http://schemas.microsoft.com/office/drawing/2014/main" id="{71B8447E-1C66-44CD-93CD-A673D7C1BB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altLang="en-US" sz="4000" b="1">
                <a:ea typeface="黑体" panose="02010609060101010101" pitchFamily="49" charset="-122"/>
              </a:rPr>
              <a:t>人脑视觉机理</a:t>
            </a:r>
          </a:p>
        </p:txBody>
      </p:sp>
      <p:sp>
        <p:nvSpPr>
          <p:cNvPr id="8195" name="文本占位符 56322">
            <a:extLst>
              <a:ext uri="{FF2B5EF4-FFF2-40B4-BE49-F238E27FC236}">
                <a16:creationId xmlns:a16="http://schemas.microsoft.com/office/drawing/2014/main" id="{9B2E600A-D749-4F35-94AF-F781E4BC96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2276475"/>
            <a:ext cx="8569325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做这个试验目的是去证明一个猜测：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位于后脑皮层的不同视觉神经元，与瞳孔所受刺激之间，存在某种对应关系。</a:t>
            </a:r>
            <a:r>
              <a:rPr lang="zh-CN" altLang="en-US" sz="2400" b="1">
                <a:latin typeface="宋体" panose="02010600030101010101" pitchFamily="2" charset="-122"/>
              </a:rPr>
              <a:t>一旦瞳孔受到某种刺激，后脑皮层的某部分神经元就会活跃。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经历了很多天反复枯燥的试验，</a:t>
            </a:r>
            <a:r>
              <a:rPr lang="zh-CN" altLang="zh-CN" sz="2400" b="1">
                <a:latin typeface="宋体" panose="02010600030101010101" pitchFamily="2" charset="-122"/>
              </a:rPr>
              <a:t>牺牲了若干只</a:t>
            </a:r>
            <a:r>
              <a:rPr lang="zh-CN" altLang="en-US" sz="2400" b="1">
                <a:latin typeface="宋体" panose="02010600030101010101" pitchFamily="2" charset="-122"/>
              </a:rPr>
              <a:t>可怜小猫</a:t>
            </a:r>
            <a:r>
              <a:rPr lang="en-US" altLang="zh-CN" sz="2400" b="1">
                <a:latin typeface="宋体" panose="02010600030101010101" pitchFamily="2" charset="-122"/>
              </a:rPr>
              <a:t>，</a:t>
            </a:r>
            <a:r>
              <a:rPr lang="zh-CN" altLang="en-US" sz="2400" b="1">
                <a:latin typeface="宋体" panose="02010600030101010101" pitchFamily="2" charset="-122"/>
              </a:rPr>
              <a:t>David Hubel 和Torsten Wiesel 发现了一种被称为“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方向选择性细胞</a:t>
            </a:r>
            <a:r>
              <a:rPr lang="zh-CN" altLang="en-US" sz="2400" b="1">
                <a:latin typeface="宋体" panose="02010600030101010101" pitchFamily="2" charset="-122"/>
              </a:rPr>
              <a:t>”的神经元细胞。当瞳孔发现了眼前物体的边缘，这个边缘指向某个方向时，这种神经元细胞就会活跃。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这个发现激发了人们对于神经系统的进一步思考。神经-中枢-大脑的工作过程，是一个不断迭代、不断抽象的过程。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>
              <a:latin typeface="宋体" panose="02010600030101010101" pitchFamily="2" charset="-122"/>
            </a:endParaRPr>
          </a:p>
        </p:txBody>
      </p:sp>
      <p:pic>
        <p:nvPicPr>
          <p:cNvPr id="4" name="~PP3509.WAV">
            <a:hlinkClick r:id="" action="ppaction://media"/>
            <a:extLst>
              <a:ext uri="{FF2B5EF4-FFF2-40B4-BE49-F238E27FC236}">
                <a16:creationId xmlns:a16="http://schemas.microsoft.com/office/drawing/2014/main" id="{023CE22D-2815-430F-AD64-5C4F9108D0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831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58369">
            <a:extLst>
              <a:ext uri="{FF2B5EF4-FFF2-40B4-BE49-F238E27FC236}">
                <a16:creationId xmlns:a16="http://schemas.microsoft.com/office/drawing/2014/main" id="{6EF4529B-DC16-44DD-B47E-EA463E1BB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altLang="en-US" sz="4000" b="1">
                <a:ea typeface="黑体" panose="02010609060101010101" pitchFamily="49" charset="-122"/>
              </a:rPr>
              <a:t>人脑视觉机理</a:t>
            </a:r>
          </a:p>
        </p:txBody>
      </p:sp>
      <p:sp>
        <p:nvSpPr>
          <p:cNvPr id="9219" name="文本占位符 58370">
            <a:extLst>
              <a:ext uri="{FF2B5EF4-FFF2-40B4-BE49-F238E27FC236}">
                <a16:creationId xmlns:a16="http://schemas.microsoft.com/office/drawing/2014/main" id="{41141F91-9121-453D-987D-17F0148F98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2276475"/>
            <a:ext cx="8208963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关键词有两个，一个是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抽象</a:t>
            </a:r>
            <a:r>
              <a:rPr lang="zh-CN" altLang="en-US" sz="2400" b="1">
                <a:latin typeface="宋体" panose="02010600030101010101" pitchFamily="2" charset="-122"/>
              </a:rPr>
              <a:t>，一个是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  <a:sym typeface="Arial" panose="020B0604020202020204" pitchFamily="34" charset="0"/>
              </a:rPr>
              <a:t>迭代</a:t>
            </a:r>
            <a:r>
              <a:rPr lang="zh-CN" altLang="en-US" sz="2400" b="1">
                <a:latin typeface="宋体" panose="02010600030101010101" pitchFamily="2" charset="-122"/>
              </a:rPr>
              <a:t>。从原始信号，做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低级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  <a:sym typeface="Arial" panose="020B0604020202020204" pitchFamily="34" charset="0"/>
              </a:rPr>
              <a:t>抽象</a:t>
            </a:r>
            <a:r>
              <a:rPr lang="zh-CN" altLang="en-US" sz="2400" b="1">
                <a:latin typeface="宋体" panose="02010600030101010101" pitchFamily="2" charset="-122"/>
              </a:rPr>
              <a:t>，</a:t>
            </a:r>
            <a:r>
              <a:rPr lang="zh-CN" altLang="zh-CN" sz="2400" b="1">
                <a:latin typeface="宋体" panose="02010600030101010101" pitchFamily="2" charset="-122"/>
              </a:rPr>
              <a:t>逐渐向</a:t>
            </a:r>
            <a:r>
              <a:rPr lang="zh-CN" altLang="zh-CN" sz="2400" b="1">
                <a:solidFill>
                  <a:schemeClr val="hlink"/>
                </a:solidFill>
                <a:latin typeface="宋体" panose="02010600030101010101" pitchFamily="2" charset="-122"/>
              </a:rPr>
              <a:t>高级</a:t>
            </a:r>
            <a:r>
              <a:rPr lang="zh-CN" altLang="zh-CN" sz="2400" b="1">
                <a:solidFill>
                  <a:schemeClr val="hlink"/>
                </a:solidFill>
                <a:latin typeface="宋体" panose="02010600030101010101" pitchFamily="2" charset="-122"/>
                <a:sym typeface="Arial" panose="020B0604020202020204" pitchFamily="34" charset="0"/>
              </a:rPr>
              <a:t>抽象</a:t>
            </a:r>
            <a:r>
              <a:rPr lang="zh-CN" altLang="en-US" sz="2400" b="1">
                <a:latin typeface="宋体" panose="02010600030101010101" pitchFamily="2" charset="-122"/>
                <a:sym typeface="Arial" panose="020B0604020202020204" pitchFamily="34" charset="0"/>
              </a:rPr>
              <a:t>迭代</a:t>
            </a:r>
            <a:r>
              <a:rPr lang="en-US" altLang="zh-CN" sz="2400" b="1">
                <a:latin typeface="宋体" panose="02010600030101010101" pitchFamily="2" charset="-122"/>
              </a:rPr>
              <a:t>。人类的逻辑思维，经常使用高度抽象的概念。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例如，从原始信号摄入开始（瞳孔摄入像素 Pixels），接着做初步处理（大脑皮层某些细胞发现边缘和方向），然后抽象（大脑判定，眼前的物体的形状，是圆形的），然后进一步抽象（大脑进一步判定该物体是只气球）。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比如人脸识别，如下图：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>
              <a:latin typeface="宋体" panose="02010600030101010101" pitchFamily="2" charset="-122"/>
            </a:endParaRPr>
          </a:p>
        </p:txBody>
      </p:sp>
      <p:pic>
        <p:nvPicPr>
          <p:cNvPr id="4" name="~PP1884.WAV">
            <a:hlinkClick r:id="" action="ppaction://media"/>
            <a:extLst>
              <a:ext uri="{FF2B5EF4-FFF2-40B4-BE49-F238E27FC236}">
                <a16:creationId xmlns:a16="http://schemas.microsoft.com/office/drawing/2014/main" id="{343C3312-B779-46F1-BB59-0A02493198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176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6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57345">
            <a:extLst>
              <a:ext uri="{FF2B5EF4-FFF2-40B4-BE49-F238E27FC236}">
                <a16:creationId xmlns:a16="http://schemas.microsoft.com/office/drawing/2014/main" id="{710FA3F8-28B4-43D4-BC73-8EDB63C46F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altLang="en-US" sz="4000" b="1">
                <a:ea typeface="黑体" panose="02010609060101010101" pitchFamily="49" charset="-122"/>
              </a:rPr>
              <a:t>人脑视觉机理</a:t>
            </a:r>
          </a:p>
        </p:txBody>
      </p:sp>
      <p:pic>
        <p:nvPicPr>
          <p:cNvPr id="10243" name="文本占位符 57347">
            <a:extLst>
              <a:ext uri="{FF2B5EF4-FFF2-40B4-BE49-F238E27FC236}">
                <a16:creationId xmlns:a16="http://schemas.microsoft.com/office/drawing/2014/main" id="{546FCFF5-31F8-421A-95EF-BF0F20DBF6FA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2060575"/>
            <a:ext cx="7272337" cy="4371975"/>
          </a:xfrm>
        </p:spPr>
      </p:pic>
      <p:pic>
        <p:nvPicPr>
          <p:cNvPr id="4" name="~PP3253.WAV">
            <a:hlinkClick r:id="" action="ppaction://media"/>
            <a:extLst>
              <a:ext uri="{FF2B5EF4-FFF2-40B4-BE49-F238E27FC236}">
                <a16:creationId xmlns:a16="http://schemas.microsoft.com/office/drawing/2014/main" id="{02145C41-8A19-4EEB-A7D8-A7B7E0EC6F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330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59393">
            <a:extLst>
              <a:ext uri="{FF2B5EF4-FFF2-40B4-BE49-F238E27FC236}">
                <a16:creationId xmlns:a16="http://schemas.microsoft.com/office/drawing/2014/main" id="{6A097B86-1BD1-480C-9457-7CC41BA54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altLang="en-US" sz="4000" b="1">
                <a:ea typeface="黑体" panose="02010609060101010101" pitchFamily="49" charset="-122"/>
              </a:rPr>
              <a:t>人脑视觉机理</a:t>
            </a:r>
          </a:p>
        </p:txBody>
      </p:sp>
      <p:sp>
        <p:nvSpPr>
          <p:cNvPr id="11267" name="文本占位符 59394">
            <a:extLst>
              <a:ext uri="{FF2B5EF4-FFF2-40B4-BE49-F238E27FC236}">
                <a16:creationId xmlns:a16="http://schemas.microsoft.com/office/drawing/2014/main" id="{4E778D57-8246-4F54-A2E4-576D440EB4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2060575"/>
            <a:ext cx="8497887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这个生理学的发现，促成了计算机人工智能在四十年后的突破性发展。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人的视觉系统的信息处理是分级的</a:t>
            </a:r>
            <a:r>
              <a:rPr lang="zh-CN" altLang="en-US" sz="2400" b="1">
                <a:latin typeface="宋体" panose="02010600030101010101" pitchFamily="2" charset="-122"/>
              </a:rPr>
              <a:t>。从低级的</a:t>
            </a:r>
            <a:r>
              <a:rPr lang="en-US" altLang="zh-CN" sz="2400" b="1">
                <a:latin typeface="宋体" panose="02010600030101010101" pitchFamily="2" charset="-122"/>
              </a:rPr>
              <a:t>V1</a:t>
            </a:r>
            <a:r>
              <a:rPr lang="zh-CN" altLang="en-US" sz="2400" b="1">
                <a:latin typeface="宋体" panose="02010600030101010101" pitchFamily="2" charset="-122"/>
              </a:rPr>
              <a:t>区提取边缘特征，再到</a:t>
            </a:r>
            <a:r>
              <a:rPr lang="en-US" altLang="zh-CN" sz="2400" b="1">
                <a:latin typeface="宋体" panose="02010600030101010101" pitchFamily="2" charset="-122"/>
              </a:rPr>
              <a:t>V2</a:t>
            </a:r>
            <a:r>
              <a:rPr lang="zh-CN" altLang="en-US" sz="2400" b="1">
                <a:latin typeface="宋体" panose="02010600030101010101" pitchFamily="2" charset="-122"/>
              </a:rPr>
              <a:t>区的形状或者目标的部分等，再到更高层，整个目标、目标的行为等。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高层的特征是低层特征的组合</a:t>
            </a:r>
            <a:r>
              <a:rPr lang="zh-CN" altLang="en-US" sz="2400" b="1">
                <a:latin typeface="宋体" panose="02010600030101010101" pitchFamily="2" charset="-122"/>
              </a:rPr>
              <a:t>，从低层到高层的特征表示越来越抽象，越来越能表现语义或者意图。而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抽象层面越高，存在的可能猜测就越少，就越利于分类。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 b="1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例如，单词集合和句子的对应是多对一的，句子和语义的对应又是多对一的，语义和意图的对应还是多对一的，这是个层级体系。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>
              <a:latin typeface="宋体" panose="02010600030101010101" pitchFamily="2" charset="-122"/>
            </a:endParaRPr>
          </a:p>
        </p:txBody>
      </p:sp>
      <p:pic>
        <p:nvPicPr>
          <p:cNvPr id="4" name="~PP2727.WAV">
            <a:hlinkClick r:id="" action="ppaction://media"/>
            <a:extLst>
              <a:ext uri="{FF2B5EF4-FFF2-40B4-BE49-F238E27FC236}">
                <a16:creationId xmlns:a16="http://schemas.microsoft.com/office/drawing/2014/main" id="{89B0FF42-E533-415F-AE82-75D136084C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859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9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60417">
            <a:extLst>
              <a:ext uri="{FF2B5EF4-FFF2-40B4-BE49-F238E27FC236}">
                <a16:creationId xmlns:a16="http://schemas.microsoft.com/office/drawing/2014/main" id="{ED4C969E-66F3-406E-9F92-9AF9969F1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altLang="en-US" sz="4000" b="1">
                <a:ea typeface="黑体" panose="02010609060101010101" pitchFamily="49" charset="-122"/>
              </a:rPr>
              <a:t>人脑视觉机理</a:t>
            </a:r>
          </a:p>
        </p:txBody>
      </p:sp>
      <p:sp>
        <p:nvSpPr>
          <p:cNvPr id="12291" name="文本占位符 60418">
            <a:extLst>
              <a:ext uri="{FF2B5EF4-FFF2-40B4-BE49-F238E27FC236}">
                <a16:creationId xmlns:a16="http://schemas.microsoft.com/office/drawing/2014/main" id="{7A9FC62D-D985-4B89-A7A1-6EF6AEAA51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2276475"/>
            <a:ext cx="82804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注意到关键词：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分层</a:t>
            </a:r>
            <a:r>
              <a:rPr lang="zh-CN" altLang="en-US" sz="2400" b="1">
                <a:latin typeface="宋体" panose="02010600030101010101" pitchFamily="2" charset="-122"/>
              </a:rPr>
              <a:t>。而Deep learning的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deep</a:t>
            </a:r>
            <a:r>
              <a:rPr lang="zh-CN" altLang="en-US" sz="2400" b="1">
                <a:latin typeface="宋体" panose="02010600030101010101" pitchFamily="2" charset="-122"/>
              </a:rPr>
              <a:t>是不是就表示存在多少层，也就是多深呢？</a:t>
            </a:r>
          </a:p>
          <a:p>
            <a:pPr eaLnBrk="1" hangingPunct="1">
              <a:lnSpc>
                <a:spcPct val="80000"/>
              </a:lnSpc>
            </a:pPr>
            <a:endParaRPr lang="en-US" altLang="zh-CN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Deep learning是如何借鉴这个过程的呢</a:t>
            </a:r>
            <a:r>
              <a:rPr lang="zh-CN" altLang="en-US" sz="2400" b="1">
                <a:latin typeface="宋体" panose="02010600030101010101" pitchFamily="2" charset="-122"/>
              </a:rPr>
              <a:t>？毕竟是归于计算机来处理，面对的问题就是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怎么对这个过程进行建模？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要学习的是</a:t>
            </a:r>
            <a:r>
              <a:rPr lang="zh-CN" altLang="en-US" sz="2400" b="1">
                <a:solidFill>
                  <a:schemeClr val="hlink"/>
                </a:solidFill>
                <a:latin typeface="宋体" panose="02010600030101010101" pitchFamily="2" charset="-122"/>
              </a:rPr>
              <a:t>特征的表达</a:t>
            </a:r>
            <a:r>
              <a:rPr lang="zh-CN" altLang="en-US" sz="2400" b="1">
                <a:latin typeface="宋体" panose="02010600030101010101" pitchFamily="2" charset="-122"/>
              </a:rPr>
              <a:t>，那么关于特征，或者说关于这个层级特征，需要了解更深入。在讲Deep Learning之前，有必要解释一下特征。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>
              <a:latin typeface="宋体" panose="02010600030101010101" pitchFamily="2" charset="-122"/>
            </a:endParaRPr>
          </a:p>
        </p:txBody>
      </p:sp>
      <p:pic>
        <p:nvPicPr>
          <p:cNvPr id="4" name="~PP3275.WAV">
            <a:hlinkClick r:id="" action="ppaction://media"/>
            <a:extLst>
              <a:ext uri="{FF2B5EF4-FFF2-40B4-BE49-F238E27FC236}">
                <a16:creationId xmlns:a16="http://schemas.microsoft.com/office/drawing/2014/main" id="{9BD97F17-4799-44C6-924C-43952654F5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25" y="63468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542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0"/>
      </a:accent5>
      <a:accent6>
        <a:srgbClr val="E5B900"/>
      </a:accent6>
      <a:hlink>
        <a:srgbClr val="FF0000"/>
      </a:hlink>
      <a:folHlink>
        <a:srgbClr val="3333CC"/>
      </a:folHlink>
    </a:clrScheme>
    <a:fontScheme name="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2231</TotalTime>
  <Words>1488</Words>
  <Application>Microsoft Office PowerPoint</Application>
  <PresentationFormat>全屏显示(4:3)</PresentationFormat>
  <Paragraphs>95</Paragraphs>
  <Slides>20</Slides>
  <Notes>0</Notes>
  <HiddenSlides>0</HiddenSlides>
  <MMClips>20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黑体</vt:lpstr>
      <vt:lpstr>楷体_GB2312</vt:lpstr>
      <vt:lpstr>宋体</vt:lpstr>
      <vt:lpstr>Arial</vt:lpstr>
      <vt:lpstr>Tahoma</vt:lpstr>
      <vt:lpstr>Wingdings</vt:lpstr>
      <vt:lpstr>Blends</vt:lpstr>
      <vt:lpstr>深度学习技术与理论 第一讲 深度学习的演进和基本思想</vt:lpstr>
      <vt:lpstr>1.2 人脑视觉机理</vt:lpstr>
      <vt:lpstr>1.2 人脑视觉机理</vt:lpstr>
      <vt:lpstr>1.2 人脑视觉机理</vt:lpstr>
      <vt:lpstr>1.2 人脑视觉机理</vt:lpstr>
      <vt:lpstr>1.2 人脑视觉机理</vt:lpstr>
      <vt:lpstr>1.2 人脑视觉机理</vt:lpstr>
      <vt:lpstr>1.2 人脑视觉机理</vt:lpstr>
      <vt:lpstr>1.2 人脑视觉机理</vt:lpstr>
      <vt:lpstr>1.3 关于特征</vt:lpstr>
      <vt:lpstr>1.3 关于特征</vt:lpstr>
      <vt:lpstr>1.3.1 特征表示的粒度</vt:lpstr>
      <vt:lpstr>1.3.1 特征表示的粒度</vt:lpstr>
      <vt:lpstr>1.3.2 初级（浅层）特征表示</vt:lpstr>
      <vt:lpstr>1.3.2 初级（浅层）特征表示</vt:lpstr>
      <vt:lpstr>1.3.2 初级（浅层）特征表示</vt:lpstr>
      <vt:lpstr>1.3.2 初级（浅层）特征表示</vt:lpstr>
      <vt:lpstr>1.3.2 初级（浅层）特征表示</vt:lpstr>
      <vt:lpstr>1.3.2 初级（浅层）特征表示</vt:lpstr>
      <vt:lpstr>1.3.2 初级（浅层）特征表示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深度学习</dc:title>
  <dc:creator>微软用户</dc:creator>
  <cp:lastModifiedBy>Tech CNBEST</cp:lastModifiedBy>
  <cp:revision>149</cp:revision>
  <dcterms:created xsi:type="dcterms:W3CDTF">2019-12-17T12:57:04Z</dcterms:created>
  <dcterms:modified xsi:type="dcterms:W3CDTF">2020-03-06T15:34:46Z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